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0" r:id="rId8"/>
    <p:sldId id="263" r:id="rId9"/>
    <p:sldId id="264" r:id="rId10"/>
    <p:sldId id="265"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392" y="-34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19" name="18 Marcador de pie de página"/>
          <p:cNvSpPr>
            <a:spLocks noGrp="1"/>
          </p:cNvSpPr>
          <p:nvPr>
            <p:ph type="ftr" sz="quarter" idx="11"/>
          </p:nvPr>
        </p:nvSpPr>
        <p:spPr/>
        <p:txBody>
          <a:bodyPr/>
          <a:lstStyle/>
          <a:p>
            <a:endParaRPr lang="es-CO"/>
          </a:p>
        </p:txBody>
      </p:sp>
      <p:sp>
        <p:nvSpPr>
          <p:cNvPr id="27" name="26 Marcador de número de diapositiva"/>
          <p:cNvSpPr>
            <a:spLocks noGrp="1"/>
          </p:cNvSpPr>
          <p:nvPr>
            <p:ph type="sldNum" sz="quarter" idx="12"/>
          </p:nvPr>
        </p:nvSpPr>
        <p:spPr/>
        <p:txBody>
          <a:bodyPr/>
          <a:lstStyle/>
          <a:p>
            <a:fld id="{2245FBE8-4820-4555-8B4B-D5B28B1BA4DA}"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245FBE8-4820-4555-8B4B-D5B28B1BA4DA}"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245FBE8-4820-4555-8B4B-D5B28B1BA4DA}"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245FBE8-4820-4555-8B4B-D5B28B1BA4DA}"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245FBE8-4820-4555-8B4B-D5B28B1BA4DA}"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245FBE8-4820-4555-8B4B-D5B28B1BA4DA}"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2245FBE8-4820-4555-8B4B-D5B28B1BA4DA}"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2245FBE8-4820-4555-8B4B-D5B28B1BA4DA}"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2245FBE8-4820-4555-8B4B-D5B28B1BA4DA}"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245FBE8-4820-4555-8B4B-D5B28B1BA4DA}"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678B66A-5A7E-41E9-A862-1C78559DB1E0}" type="datetimeFigureOut">
              <a:rPr lang="es-CO" smtClean="0"/>
              <a:pPr/>
              <a:t>28/04/2016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077200" y="6356350"/>
            <a:ext cx="609600" cy="365125"/>
          </a:xfrm>
        </p:spPr>
        <p:txBody>
          <a:bodyPr/>
          <a:lstStyle/>
          <a:p>
            <a:fld id="{2245FBE8-4820-4555-8B4B-D5B28B1BA4DA}" type="slidenum">
              <a:rPr lang="es-CO" smtClean="0"/>
              <a:pPr/>
              <a:t>‹Nº›</a:t>
            </a:fld>
            <a:endParaRPr lang="es-CO"/>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78B66A-5A7E-41E9-A862-1C78559DB1E0}" type="datetimeFigureOut">
              <a:rPr lang="es-CO" smtClean="0"/>
              <a:pPr/>
              <a:t>28/04/2016</a:t>
            </a:fld>
            <a:endParaRPr lang="es-CO"/>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O"/>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45FBE8-4820-4555-8B4B-D5B28B1BA4DA}" type="slidenum">
              <a:rPr lang="es-CO" smtClean="0"/>
              <a:pPr/>
              <a:t>‹Nº›</a:t>
            </a:fld>
            <a:endParaRPr lang="es-CO"/>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 dirty="0" smtClean="0"/>
              <a:t>SISTEMA OPERATIVO</a:t>
            </a:r>
            <a:endParaRPr lang="es-CO" dirty="0"/>
          </a:p>
        </p:txBody>
      </p:sp>
      <p:sp>
        <p:nvSpPr>
          <p:cNvPr id="3" name="2 Subtítulo"/>
          <p:cNvSpPr>
            <a:spLocks noGrp="1"/>
          </p:cNvSpPr>
          <p:nvPr>
            <p:ph type="subTitle" idx="1"/>
          </p:nvPr>
        </p:nvSpPr>
        <p:spPr/>
        <p:txBody>
          <a:bodyPr/>
          <a:lstStyle/>
          <a:p>
            <a:endParaRPr lang="es-CO"/>
          </a:p>
        </p:txBody>
      </p:sp>
    </p:spTree>
    <p:extLst>
      <p:ext uri="{BB962C8B-B14F-4D97-AF65-F5344CB8AC3E}">
        <p14:creationId xmlns:p14="http://schemas.microsoft.com/office/powerpoint/2010/main" xmlns="" val="3265241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PANEL DE CONTROL</a:t>
            </a:r>
            <a:endParaRPr lang="es-CO" dirty="0"/>
          </a:p>
        </p:txBody>
      </p:sp>
      <p:sp>
        <p:nvSpPr>
          <p:cNvPr id="3" name="2 Marcador de contenido"/>
          <p:cNvSpPr>
            <a:spLocks noGrp="1"/>
          </p:cNvSpPr>
          <p:nvPr>
            <p:ph idx="1"/>
          </p:nvPr>
        </p:nvSpPr>
        <p:spPr/>
        <p:txBody>
          <a:bodyPr/>
          <a:lstStyle/>
          <a:p>
            <a:endParaRPr lang="es-C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472" y="1857364"/>
            <a:ext cx="5112568" cy="215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582" y="3933056"/>
            <a:ext cx="8025057" cy="1877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567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Sistemas Operativos</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87624" y="1916832"/>
            <a:ext cx="6972003" cy="3816424"/>
          </a:xfrm>
        </p:spPr>
      </p:pic>
    </p:spTree>
    <p:extLst>
      <p:ext uri="{BB962C8B-B14F-4D97-AF65-F5344CB8AC3E}">
        <p14:creationId xmlns:p14="http://schemas.microsoft.com/office/powerpoint/2010/main" xmlns="" val="309552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Componentes de un Sistema Operativo</a:t>
            </a:r>
            <a:endParaRPr lang="es-CO" dirty="0"/>
          </a:p>
        </p:txBody>
      </p:sp>
      <p:sp>
        <p:nvSpPr>
          <p:cNvPr id="3" name="2 Marcador de contenido"/>
          <p:cNvSpPr>
            <a:spLocks noGrp="1"/>
          </p:cNvSpPr>
          <p:nvPr>
            <p:ph idx="1"/>
          </p:nvPr>
        </p:nvSpPr>
        <p:spPr/>
        <p:txBody>
          <a:bodyPr>
            <a:normAutofit fontScale="92500" lnSpcReduction="10000"/>
          </a:bodyPr>
          <a:lstStyle/>
          <a:p>
            <a:r>
              <a:rPr lang="es-ES" dirty="0" smtClean="0"/>
              <a:t>El sistema operativo es el encargado de que los componentes y periféricos de un sistema funcionen en conjunto y de la comunicación entre las aplicaciones de usuario y el hardware.</a:t>
            </a:r>
          </a:p>
          <a:p>
            <a:endParaRPr lang="es-ES" dirty="0" smtClean="0"/>
          </a:p>
          <a:p>
            <a:r>
              <a:rPr lang="es-ES" dirty="0" smtClean="0"/>
              <a:t>En las funciones de un sistema operativo intervienen diferentes componentes tales como: gestión de procesos, gestión de la memoria principal, gestión del almacenamiento secundario, el sistema de entrada/salida, sistema de archivos, sistemas de protección, sistema de comunicaciones, programas del sistema y el gestor de recursos.</a:t>
            </a:r>
            <a:endParaRPr lang="es-CO" dirty="0"/>
          </a:p>
        </p:txBody>
      </p:sp>
    </p:spTree>
    <p:extLst>
      <p:ext uri="{BB962C8B-B14F-4D97-AF65-F5344CB8AC3E}">
        <p14:creationId xmlns:p14="http://schemas.microsoft.com/office/powerpoint/2010/main" xmlns="" val="2221964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Clasificación de los Sistemas Operativos</a:t>
            </a:r>
            <a:endParaRPr lang="es-CO" dirty="0"/>
          </a:p>
        </p:txBody>
      </p:sp>
      <p:sp>
        <p:nvSpPr>
          <p:cNvPr id="5" name="4 Marcador de contenido"/>
          <p:cNvSpPr>
            <a:spLocks noGrp="1"/>
          </p:cNvSpPr>
          <p:nvPr>
            <p:ph idx="1"/>
          </p:nvPr>
        </p:nvSpPr>
        <p:spPr/>
        <p:txBody>
          <a:bodyPr>
            <a:normAutofit fontScale="25000" lnSpcReduction="20000"/>
          </a:bodyPr>
          <a:lstStyle/>
          <a:p>
            <a:pPr marL="0" indent="0">
              <a:buNone/>
            </a:pPr>
            <a:r>
              <a:rPr lang="es-CO" sz="4500" b="1" dirty="0" smtClean="0">
                <a:solidFill>
                  <a:srgbClr val="FF0000"/>
                </a:solidFill>
              </a:rPr>
              <a:t> </a:t>
            </a:r>
            <a:r>
              <a:rPr lang="es-CO" sz="4900" b="1" dirty="0">
                <a:solidFill>
                  <a:srgbClr val="FF0000"/>
                </a:solidFill>
              </a:rPr>
              <a:t>ADMINISTRACIÓN DE TAREAS</a:t>
            </a:r>
            <a:r>
              <a:rPr lang="es-CO" sz="4900" b="1" dirty="0" smtClean="0">
                <a:solidFill>
                  <a:srgbClr val="FF0000"/>
                </a:solidFill>
              </a:rPr>
              <a:t>:</a:t>
            </a:r>
            <a:endParaRPr lang="es-CO" sz="4900" b="1" dirty="0">
              <a:solidFill>
                <a:srgbClr val="FF0000"/>
              </a:solidFill>
            </a:endParaRPr>
          </a:p>
          <a:p>
            <a:r>
              <a:rPr lang="es-CO" sz="4900" dirty="0"/>
              <a:t>        </a:t>
            </a:r>
            <a:r>
              <a:rPr lang="es-CO" sz="4900" b="1" dirty="0">
                <a:solidFill>
                  <a:srgbClr val="FF0000"/>
                </a:solidFill>
              </a:rPr>
              <a:t>MONOTAREA: </a:t>
            </a:r>
            <a:r>
              <a:rPr lang="es-CO" sz="4900" dirty="0"/>
              <a:t>los que permiten sólo ejecutar un programa a la vez</a:t>
            </a:r>
          </a:p>
          <a:p>
            <a:r>
              <a:rPr lang="es-CO" sz="4900" dirty="0"/>
              <a:t>        </a:t>
            </a:r>
            <a:r>
              <a:rPr lang="es-CO" sz="4900" b="1" dirty="0">
                <a:solidFill>
                  <a:srgbClr val="FF0000"/>
                </a:solidFill>
              </a:rPr>
              <a:t>MULTITAREA:</a:t>
            </a:r>
            <a:r>
              <a:rPr lang="es-CO" sz="4900" dirty="0"/>
              <a:t> los que permiten ejecutar varias tareas o programas al mismo </a:t>
            </a:r>
            <a:r>
              <a:rPr lang="es-CO" sz="4900" dirty="0" smtClean="0"/>
              <a:t>tiempo</a:t>
            </a:r>
          </a:p>
          <a:p>
            <a:endParaRPr lang="es-CO" sz="4900" dirty="0" smtClean="0"/>
          </a:p>
          <a:p>
            <a:pPr marL="0" indent="0">
              <a:buNone/>
            </a:pPr>
            <a:r>
              <a:rPr lang="es-CO" sz="4900" b="1" dirty="0" smtClean="0">
                <a:solidFill>
                  <a:srgbClr val="FF0000"/>
                </a:solidFill>
              </a:rPr>
              <a:t> </a:t>
            </a:r>
            <a:r>
              <a:rPr lang="es-CO" sz="4900" b="1" dirty="0">
                <a:solidFill>
                  <a:srgbClr val="FF0000"/>
                </a:solidFill>
              </a:rPr>
              <a:t>ADMINISTRACIÓN DE </a:t>
            </a:r>
            <a:r>
              <a:rPr lang="es-CO" sz="4900" b="1" dirty="0" smtClean="0">
                <a:solidFill>
                  <a:srgbClr val="FF0000"/>
                </a:solidFill>
              </a:rPr>
              <a:t>USUARIOS</a:t>
            </a:r>
          </a:p>
          <a:p>
            <a:r>
              <a:rPr lang="es-CO" sz="4900" b="1" dirty="0" smtClean="0">
                <a:solidFill>
                  <a:srgbClr val="FF0000"/>
                </a:solidFill>
              </a:rPr>
              <a:t>MONOUSUARIO</a:t>
            </a:r>
            <a:r>
              <a:rPr lang="es-CO" sz="4900" b="1" dirty="0">
                <a:solidFill>
                  <a:srgbClr val="FF0000"/>
                </a:solidFill>
              </a:rPr>
              <a:t>:</a:t>
            </a:r>
            <a:r>
              <a:rPr lang="es-CO" sz="4900" dirty="0"/>
              <a:t> aquellos que sólo permiten trabajar a un usuario, como es el caso de los ordenadores </a:t>
            </a:r>
            <a:r>
              <a:rPr lang="es-CO" sz="4900" dirty="0" smtClean="0"/>
              <a:t>personales</a:t>
            </a:r>
          </a:p>
          <a:p>
            <a:r>
              <a:rPr lang="es-CO" sz="4900" b="1" dirty="0" smtClean="0">
                <a:solidFill>
                  <a:srgbClr val="FF0000"/>
                </a:solidFill>
              </a:rPr>
              <a:t>   </a:t>
            </a:r>
            <a:r>
              <a:rPr lang="es-CO" sz="4900" b="1" dirty="0">
                <a:solidFill>
                  <a:srgbClr val="FF0000"/>
                </a:solidFill>
              </a:rPr>
              <a:t>MULTIUSUARIO: </a:t>
            </a:r>
            <a:r>
              <a:rPr lang="es-CO" sz="4900" dirty="0"/>
              <a:t>los que permiten que varios usuarios ejecuten sus programas a la vez</a:t>
            </a:r>
            <a:r>
              <a:rPr lang="es-CO" sz="4900" dirty="0" smtClean="0"/>
              <a:t>.</a:t>
            </a:r>
          </a:p>
          <a:p>
            <a:endParaRPr lang="es-CO" sz="4900" dirty="0"/>
          </a:p>
          <a:p>
            <a:r>
              <a:rPr lang="es-CO" sz="4900" b="1" dirty="0">
                <a:solidFill>
                  <a:srgbClr val="FF0000"/>
                </a:solidFill>
              </a:rPr>
              <a:t>    ORGANIZACIÓN INTERNA O ESTRUCTURA</a:t>
            </a:r>
          </a:p>
          <a:p>
            <a:r>
              <a:rPr lang="es-CO" sz="4900" dirty="0"/>
              <a:t>        Monolítico</a:t>
            </a:r>
          </a:p>
          <a:p>
            <a:r>
              <a:rPr lang="es-CO" sz="4900" dirty="0"/>
              <a:t>        Jerárquico</a:t>
            </a:r>
          </a:p>
          <a:p>
            <a:r>
              <a:rPr lang="es-CO" sz="4900" dirty="0"/>
              <a:t>        </a:t>
            </a:r>
            <a:r>
              <a:rPr lang="es-CO" sz="4900" dirty="0" smtClean="0"/>
              <a:t>Cliente-servidor</a:t>
            </a:r>
          </a:p>
          <a:p>
            <a:endParaRPr lang="es-CO" sz="4900" dirty="0"/>
          </a:p>
          <a:p>
            <a:r>
              <a:rPr lang="es-CO" sz="4900" b="1" dirty="0">
                <a:solidFill>
                  <a:srgbClr val="FF0000"/>
                </a:solidFill>
              </a:rPr>
              <a:t>    MANEJO DE RECURSOS O ACCESO A SERVICIOS</a:t>
            </a:r>
          </a:p>
          <a:p>
            <a:r>
              <a:rPr lang="es-CO" sz="4900" b="1" dirty="0">
                <a:solidFill>
                  <a:srgbClr val="FF0000"/>
                </a:solidFill>
              </a:rPr>
              <a:t>        CENTRALIZADOS: </a:t>
            </a:r>
            <a:r>
              <a:rPr lang="es-CO" sz="4900" dirty="0"/>
              <a:t>si permite utilizar los recursos de un solo ordenador</a:t>
            </a:r>
          </a:p>
          <a:p>
            <a:r>
              <a:rPr lang="es-CO" sz="4900" b="1" dirty="0">
                <a:solidFill>
                  <a:srgbClr val="FF0000"/>
                </a:solidFill>
              </a:rPr>
              <a:t>        DISTRIBUIDOS: </a:t>
            </a:r>
            <a:r>
              <a:rPr lang="es-CO" sz="4900" dirty="0"/>
              <a:t>si permite utilizar los recursos (CPU, memoria, periféricos...) de más de un ordenador al mismo tiempo</a:t>
            </a:r>
          </a:p>
          <a:p>
            <a:endParaRPr lang="es-CO" dirty="0"/>
          </a:p>
        </p:txBody>
      </p:sp>
    </p:spTree>
    <p:extLst>
      <p:ext uri="{BB962C8B-B14F-4D97-AF65-F5344CB8AC3E}">
        <p14:creationId xmlns:p14="http://schemas.microsoft.com/office/powerpoint/2010/main" xmlns="" val="4000260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Ejemplos de Sistema Operativo</a:t>
            </a:r>
            <a:endParaRPr lang="es-CO" dirty="0"/>
          </a:p>
        </p:txBody>
      </p:sp>
      <p:sp>
        <p:nvSpPr>
          <p:cNvPr id="3" name="2 Marcador de contenido"/>
          <p:cNvSpPr>
            <a:spLocks noGrp="1"/>
          </p:cNvSpPr>
          <p:nvPr>
            <p:ph idx="1"/>
          </p:nvPr>
        </p:nvSpPr>
        <p:spPr/>
        <p:txBody>
          <a:bodyPr>
            <a:normAutofit lnSpcReduction="10000"/>
          </a:bodyPr>
          <a:lstStyle/>
          <a:p>
            <a:r>
              <a:rPr lang="es-CO" sz="2000" b="1" dirty="0">
                <a:solidFill>
                  <a:srgbClr val="FF0000"/>
                </a:solidFill>
              </a:rPr>
              <a:t>DOS:</a:t>
            </a:r>
            <a:r>
              <a:rPr lang="es-CO" sz="2000" dirty="0"/>
              <a:t> Familia de sistemas operativos para PC. Sus siglas significan Disk </a:t>
            </a:r>
            <a:r>
              <a:rPr lang="es-CO" sz="2000" dirty="0" err="1"/>
              <a:t>Operating</a:t>
            </a:r>
            <a:r>
              <a:rPr lang="es-CO" sz="2000" dirty="0"/>
              <a:t> </a:t>
            </a:r>
            <a:r>
              <a:rPr lang="es-CO" sz="2000" dirty="0" err="1"/>
              <a:t>System</a:t>
            </a:r>
            <a:r>
              <a:rPr lang="es-CO" sz="2000" dirty="0"/>
              <a:t>. Fue creado para ordenadores IBM y fue muy popular. Carece de interfaz gráfica y no es multiusuario ni multitarea. Con la aparición del sistema operativo Windows fue rápidamente sustituido.</a:t>
            </a:r>
          </a:p>
          <a:p>
            <a:r>
              <a:rPr lang="es-CO" sz="2000" b="1" dirty="0">
                <a:solidFill>
                  <a:srgbClr val="FF0000"/>
                </a:solidFill>
              </a:rPr>
              <a:t>WINDOWS:</a:t>
            </a:r>
            <a:r>
              <a:rPr lang="es-CO" sz="2000" dirty="0"/>
              <a:t> Familia de sistemas operativos no libres desarrollados por la empresa Microsoft </a:t>
            </a:r>
            <a:r>
              <a:rPr lang="es-CO" sz="2000" dirty="0" err="1"/>
              <a:t>Corporation</a:t>
            </a:r>
            <a:r>
              <a:rPr lang="es-CO" sz="2000" dirty="0"/>
              <a:t>, que se basan en una interfaz gráfica que se caracteriza por la utilización de ventanas. La última versión es Windows XP en la que convergen las dos líneas de desarrollo que hasta entonces se mantenían de forma separada en otras versiones: versiones basadas en MS-DOS y versiones basadas en NT (Network </a:t>
            </a:r>
            <a:r>
              <a:rPr lang="es-CO" sz="2000" dirty="0" err="1"/>
              <a:t>Technology</a:t>
            </a:r>
            <a:r>
              <a:rPr lang="es-CO" sz="2000" dirty="0"/>
              <a:t>)</a:t>
            </a:r>
          </a:p>
          <a:p>
            <a:r>
              <a:rPr lang="es-CO" sz="2000" b="1" dirty="0">
                <a:solidFill>
                  <a:srgbClr val="FF0000"/>
                </a:solidFill>
              </a:rPr>
              <a:t>UNÍX:</a:t>
            </a:r>
            <a:r>
              <a:rPr lang="es-CO" sz="2000" dirty="0"/>
              <a:t> Familia de sistemas operativos que comparten unos criterios de diseño e interoperabilidad en común, que descienden de una primera implementación original de AT&amp;T. Se trata de un sistema operativo portable, multitarea y multiusuario.</a:t>
            </a:r>
          </a:p>
        </p:txBody>
      </p:sp>
    </p:spTree>
    <p:extLst>
      <p:ext uri="{BB962C8B-B14F-4D97-AF65-F5344CB8AC3E}">
        <p14:creationId xmlns:p14="http://schemas.microsoft.com/office/powerpoint/2010/main" xmlns="" val="3127667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Ejemplos de Sistema Operativo</a:t>
            </a:r>
            <a:endParaRPr lang="es-CO" dirty="0"/>
          </a:p>
        </p:txBody>
      </p:sp>
      <p:sp>
        <p:nvSpPr>
          <p:cNvPr id="3" name="2 Marcador de contenido"/>
          <p:cNvSpPr>
            <a:spLocks noGrp="1"/>
          </p:cNvSpPr>
          <p:nvPr>
            <p:ph idx="1"/>
          </p:nvPr>
        </p:nvSpPr>
        <p:spPr/>
        <p:txBody>
          <a:bodyPr>
            <a:normAutofit fontScale="62500" lnSpcReduction="20000"/>
          </a:bodyPr>
          <a:lstStyle/>
          <a:p>
            <a:r>
              <a:rPr lang="es-CO" b="1" dirty="0">
                <a:solidFill>
                  <a:srgbClr val="FF0000"/>
                </a:solidFill>
              </a:rPr>
              <a:t>GNU/LINUX:</a:t>
            </a:r>
            <a:r>
              <a:rPr lang="es-CO" dirty="0"/>
              <a:t> Sistema operativo libre creado por Richard </a:t>
            </a:r>
            <a:r>
              <a:rPr lang="es-CO" dirty="0" err="1"/>
              <a:t>Stallman</a:t>
            </a:r>
            <a:r>
              <a:rPr lang="es-CO" dirty="0"/>
              <a:t>. Sistema operativo libre creado por Richard </a:t>
            </a:r>
            <a:r>
              <a:rPr lang="es-CO" dirty="0" err="1"/>
              <a:t>Stallman</a:t>
            </a:r>
            <a:r>
              <a:rPr lang="es-CO" dirty="0"/>
              <a:t>. GNU es un acrónimo que significa GNU no es Unix («</a:t>
            </a:r>
            <a:r>
              <a:rPr lang="es-CO" dirty="0" err="1"/>
              <a:t>GNU's</a:t>
            </a:r>
            <a:r>
              <a:rPr lang="es-CO" dirty="0"/>
              <a:t> </a:t>
            </a:r>
            <a:r>
              <a:rPr lang="es-CO" dirty="0" err="1"/>
              <a:t>Not</a:t>
            </a:r>
            <a:r>
              <a:rPr lang="es-CO" dirty="0"/>
              <a:t> Unix»). Un sistema operativo libre quiere decir que los códigos completos del sistema estarán disponibles para todo el mundo, sin tener que pagar por un programa. Como resultado, un usuario que necesita cambios en el sistema será siempre libre para hacerlos por sí mismo, o de contratar a cualquier programador o empresa disponible para hacerlos por él. Los usuarios no estarán ya a merced de un programador o una empresa que sea dueña de los códigos fuente y sea la única en posición de hacer cambios. Según su creador, R. </a:t>
            </a:r>
            <a:r>
              <a:rPr lang="es-CO" dirty="0" err="1"/>
              <a:t>Stallman</a:t>
            </a:r>
            <a:r>
              <a:rPr lang="es-CO" dirty="0"/>
              <a:t>, un software es libre si cumple estas condiciones:</a:t>
            </a:r>
          </a:p>
          <a:p>
            <a:endParaRPr lang="es-CO" dirty="0"/>
          </a:p>
          <a:p>
            <a:pPr>
              <a:buFontTx/>
              <a:buChar char="-"/>
            </a:pPr>
            <a:r>
              <a:rPr lang="es-CO" dirty="0" smtClean="0"/>
              <a:t>Cualquiera </a:t>
            </a:r>
            <a:r>
              <a:rPr lang="es-CO" dirty="0"/>
              <a:t>tiene libertad para ejecutar el programa, con cualquier </a:t>
            </a:r>
            <a:r>
              <a:rPr lang="es-CO" dirty="0" smtClean="0"/>
              <a:t>propósito</a:t>
            </a:r>
          </a:p>
          <a:p>
            <a:pPr>
              <a:buFontTx/>
              <a:buChar char="-"/>
            </a:pPr>
            <a:r>
              <a:rPr lang="es-CO" dirty="0" smtClean="0"/>
              <a:t> </a:t>
            </a:r>
            <a:r>
              <a:rPr lang="es-CO" dirty="0"/>
              <a:t>Cualquiera tiene libertad para modificar el programa para adaptarlo a sus necesidades. Y para ello, se debe tener acceso al código fuente, porque modificar un programa sin disponer del código fuente es extraordinariamente dificultoso</a:t>
            </a:r>
            <a:r>
              <a:rPr lang="es-CO" dirty="0" smtClean="0"/>
              <a:t>.</a:t>
            </a:r>
          </a:p>
          <a:p>
            <a:pPr>
              <a:buFontTx/>
              <a:buChar char="-"/>
            </a:pPr>
            <a:r>
              <a:rPr lang="es-CO" dirty="0" smtClean="0"/>
              <a:t>  </a:t>
            </a:r>
            <a:r>
              <a:rPr lang="es-CO" dirty="0"/>
              <a:t>Se tiene la libertad para redistribuir copias, tanto gratis como por un </a:t>
            </a:r>
            <a:r>
              <a:rPr lang="es-CO" dirty="0" err="1" smtClean="0"/>
              <a:t>cánon</a:t>
            </a:r>
            <a:endParaRPr lang="es-CO" dirty="0" smtClean="0"/>
          </a:p>
          <a:p>
            <a:pPr>
              <a:buFontTx/>
              <a:buChar char="-"/>
            </a:pPr>
            <a:r>
              <a:rPr lang="es-CO" dirty="0" smtClean="0"/>
              <a:t>Se </a:t>
            </a:r>
            <a:r>
              <a:rPr lang="es-CO" dirty="0"/>
              <a:t>tiene la libertad para distribuir versiones modificadas del programa, de tal manera que la comunidad pueda beneficiarse con sus mejoras.</a:t>
            </a:r>
          </a:p>
          <a:p>
            <a:endParaRPr lang="es-CO" dirty="0"/>
          </a:p>
        </p:txBody>
      </p:sp>
    </p:spTree>
    <p:extLst>
      <p:ext uri="{BB962C8B-B14F-4D97-AF65-F5344CB8AC3E}">
        <p14:creationId xmlns:p14="http://schemas.microsoft.com/office/powerpoint/2010/main" xmlns="" val="4116877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Fases de Instalación del Sistema Operativo</a:t>
            </a:r>
            <a:endParaRPr lang="es-CO"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2132856"/>
            <a:ext cx="8961548" cy="30260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6631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PANEL DE CONTROL</a:t>
            </a:r>
            <a:endParaRPr lang="es-CO" dirty="0"/>
          </a:p>
        </p:txBody>
      </p:sp>
      <p:sp>
        <p:nvSpPr>
          <p:cNvPr id="4" name="3 Marcador de contenido"/>
          <p:cNvSpPr>
            <a:spLocks noGrp="1"/>
          </p:cNvSpPr>
          <p:nvPr>
            <p:ph idx="1"/>
          </p:nvPr>
        </p:nvSpPr>
        <p:spPr/>
        <p:txBody>
          <a:bodyPr/>
          <a:lstStyle/>
          <a:p>
            <a:endParaRPr lang="es-CO"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790700"/>
            <a:ext cx="8600970" cy="4014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044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PANEL DE CONTROL</a:t>
            </a:r>
            <a:endParaRPr lang="es-CO" dirty="0"/>
          </a:p>
        </p:txBody>
      </p:sp>
      <p:sp>
        <p:nvSpPr>
          <p:cNvPr id="3" name="2 Marcador de contenido"/>
          <p:cNvSpPr>
            <a:spLocks noGrp="1"/>
          </p:cNvSpPr>
          <p:nvPr>
            <p:ph idx="1"/>
          </p:nvPr>
        </p:nvSpPr>
        <p:spPr/>
        <p:txBody>
          <a:bodyPr/>
          <a:lstStyle/>
          <a:p>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1883520"/>
            <a:ext cx="8267044" cy="4974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6121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TotalTime>
  <Words>636</Words>
  <Application>Microsoft Office PowerPoint</Application>
  <PresentationFormat>Presentación en pantalla (4:3)</PresentationFormat>
  <Paragraphs>38</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Flujo</vt:lpstr>
      <vt:lpstr>SISTEMA OPERATIVO</vt:lpstr>
      <vt:lpstr>Tipos de Sistemas Operativos</vt:lpstr>
      <vt:lpstr>Componentes de un Sistema Operativo</vt:lpstr>
      <vt:lpstr>Clasificación de los Sistemas Operativos</vt:lpstr>
      <vt:lpstr>Ejemplos de Sistema Operativo</vt:lpstr>
      <vt:lpstr>Ejemplos de Sistema Operativo</vt:lpstr>
      <vt:lpstr>Fases de Instalación del Sistema Operativo</vt:lpstr>
      <vt:lpstr>PANEL DE CONTROL</vt:lpstr>
      <vt:lpstr>PANEL DE CONTROL</vt:lpstr>
      <vt:lpstr>PANEL DE CONTROL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OPERATIVO</dc:title>
  <dc:creator>Usuario</dc:creator>
  <cp:lastModifiedBy>I.E ALFREDO COCK ARANGO</cp:lastModifiedBy>
  <cp:revision>7</cp:revision>
  <dcterms:created xsi:type="dcterms:W3CDTF">2016-04-27T01:35:25Z</dcterms:created>
  <dcterms:modified xsi:type="dcterms:W3CDTF">2016-04-28T13:31:02Z</dcterms:modified>
</cp:coreProperties>
</file>